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7" r:id="rId3"/>
    <p:sldId id="261" r:id="rId4"/>
    <p:sldId id="258"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73"/>
  </p:normalViewPr>
  <p:slideViewPr>
    <p:cSldViewPr>
      <p:cViewPr varScale="1">
        <p:scale>
          <a:sx n="81" d="100"/>
          <a:sy n="81" d="100"/>
        </p:scale>
        <p:origin x="86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DE95D15-10E2-4DF9-8B62-F223037AC065}"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1859073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E95D15-10E2-4DF9-8B62-F223037AC065}"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3744990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E95D15-10E2-4DF9-8B62-F223037AC065}"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2701843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DE95D15-10E2-4DF9-8B62-F223037AC065}"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2602756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DE95D15-10E2-4DF9-8B62-F223037AC065}" type="datetimeFigureOut">
              <a:rPr lang="en-US" smtClean="0"/>
              <a:t>9/30/26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1225891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DE95D15-10E2-4DF9-8B62-F223037AC065}" type="datetimeFigureOut">
              <a:rPr lang="en-US" smtClean="0"/>
              <a:t>9/30/26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174206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E95D15-10E2-4DF9-8B62-F223037AC065}" type="datetimeFigureOut">
              <a:rPr lang="en-US" smtClean="0"/>
              <a:t>9/30/26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2926922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E95D15-10E2-4DF9-8B62-F223037AC065}"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3967809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E95D15-10E2-4DF9-8B62-F223037AC065}"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3181153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E95D15-10E2-4DF9-8B62-F223037AC065}"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2331401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E95D15-10E2-4DF9-8B62-F223037AC065}"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3991331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E95D15-10E2-4DF9-8B62-F223037AC065}" type="datetimeFigureOut">
              <a:rPr lang="en-US" smtClean="0"/>
              <a:t>9/30/26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178175-4BFA-4080-B40C-436B38CEE73B}" type="slidenum">
              <a:rPr lang="en-US" smtClean="0"/>
              <a:t>‹#›</a:t>
            </a:fld>
            <a:endParaRPr lang="en-US"/>
          </a:p>
        </p:txBody>
      </p:sp>
    </p:spTree>
    <p:extLst>
      <p:ext uri="{BB962C8B-B14F-4D97-AF65-F5344CB8AC3E}">
        <p14:creationId xmlns:p14="http://schemas.microsoft.com/office/powerpoint/2010/main" val="2528930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p:txBody>
          <a:bodyPr/>
          <a:lstStyle/>
          <a:p>
            <a:pPr eaLnBrk="1" hangingPunct="1"/>
            <a:r>
              <a:rPr lang="en-US"/>
              <a:t>Model Matematik</a:t>
            </a:r>
          </a:p>
        </p:txBody>
      </p:sp>
      <p:sp>
        <p:nvSpPr>
          <p:cNvPr id="12291" name="Rectangle 5"/>
          <p:cNvSpPr>
            <a:spLocks noGrp="1" noChangeArrowheads="1"/>
          </p:cNvSpPr>
          <p:nvPr>
            <p:ph type="body" sz="half" idx="1"/>
          </p:nvPr>
        </p:nvSpPr>
        <p:spPr/>
        <p:txBody>
          <a:bodyPr/>
          <a:lstStyle/>
          <a:p>
            <a:r>
              <a:rPr lang="en-US" dirty="0" err="1"/>
              <a:t>Maks</a:t>
            </a:r>
            <a:r>
              <a:rPr lang="en-US" dirty="0"/>
              <a:t> Z = C X</a:t>
            </a:r>
            <a:r>
              <a:rPr lang="en-US" sz="2400" dirty="0"/>
              <a:t>1</a:t>
            </a:r>
            <a:r>
              <a:rPr lang="en-US" dirty="0"/>
              <a:t> + C X</a:t>
            </a:r>
            <a:r>
              <a:rPr lang="en-US" sz="2400" dirty="0"/>
              <a:t>2</a:t>
            </a:r>
            <a:endParaRPr lang="en-US" dirty="0"/>
          </a:p>
          <a:p>
            <a:pPr marL="0" indent="0">
              <a:buNone/>
            </a:pPr>
            <a:r>
              <a:rPr lang="en-US" dirty="0" err="1"/>
              <a:t>Kendala</a:t>
            </a:r>
            <a:endParaRPr lang="en-US" dirty="0"/>
          </a:p>
          <a:p>
            <a:pPr marL="0" indent="0">
              <a:buNone/>
            </a:pPr>
            <a:endParaRPr lang="en-US" dirty="0"/>
          </a:p>
          <a:p>
            <a:pPr marL="0" indent="0">
              <a:buNone/>
            </a:pPr>
            <a:r>
              <a:rPr lang="en-US" dirty="0"/>
              <a:t>  a   X</a:t>
            </a:r>
            <a:r>
              <a:rPr lang="en-US" sz="2400" dirty="0"/>
              <a:t>1</a:t>
            </a:r>
            <a:r>
              <a:rPr lang="en-US" dirty="0"/>
              <a:t> + a  X</a:t>
            </a:r>
            <a:r>
              <a:rPr lang="en-US" sz="2400" dirty="0"/>
              <a:t>2</a:t>
            </a:r>
            <a:r>
              <a:rPr lang="en-US" dirty="0"/>
              <a:t> ≤ b</a:t>
            </a:r>
          </a:p>
          <a:p>
            <a:pPr marL="0" indent="0">
              <a:buNone/>
            </a:pPr>
            <a:r>
              <a:rPr lang="en-US" dirty="0"/>
              <a:t>  a   X</a:t>
            </a:r>
            <a:r>
              <a:rPr lang="en-US" sz="2400" dirty="0"/>
              <a:t>1</a:t>
            </a:r>
            <a:r>
              <a:rPr lang="en-US" dirty="0"/>
              <a:t> + a  X</a:t>
            </a:r>
            <a:r>
              <a:rPr lang="en-US" sz="2400" dirty="0"/>
              <a:t>2</a:t>
            </a:r>
            <a:r>
              <a:rPr lang="en-US" dirty="0"/>
              <a:t> ≤ b</a:t>
            </a:r>
          </a:p>
          <a:p>
            <a:pPr marL="0" indent="0">
              <a:buNone/>
            </a:pPr>
            <a:r>
              <a:rPr lang="en-US" dirty="0"/>
              <a:t>  a   X</a:t>
            </a:r>
            <a:r>
              <a:rPr lang="en-US" sz="2400" dirty="0"/>
              <a:t>1</a:t>
            </a:r>
            <a:r>
              <a:rPr lang="en-US" dirty="0"/>
              <a:t> + a  X</a:t>
            </a:r>
            <a:r>
              <a:rPr lang="en-US" sz="2400" dirty="0"/>
              <a:t>2</a:t>
            </a:r>
            <a:r>
              <a:rPr lang="en-US" dirty="0"/>
              <a:t> ≤ b</a:t>
            </a:r>
          </a:p>
          <a:p>
            <a:pPr marL="0" indent="0">
              <a:buNone/>
            </a:pPr>
            <a:r>
              <a:rPr lang="en-US" dirty="0"/>
              <a:t>        X</a:t>
            </a:r>
            <a:r>
              <a:rPr lang="en-US" sz="2400" dirty="0"/>
              <a:t>1</a:t>
            </a:r>
            <a:r>
              <a:rPr lang="en-US" dirty="0"/>
              <a:t>  , X</a:t>
            </a:r>
            <a:r>
              <a:rPr lang="en-US" sz="2400" dirty="0"/>
              <a:t>2</a:t>
            </a:r>
            <a:r>
              <a:rPr lang="en-US" dirty="0"/>
              <a:t>    ≥ 0</a:t>
            </a:r>
          </a:p>
          <a:p>
            <a:pPr marL="0" indent="0" eaLnBrk="1" hangingPunct="1">
              <a:buNone/>
            </a:pPr>
            <a:endParaRPr lang="en-US" dirty="0"/>
          </a:p>
        </p:txBody>
      </p:sp>
      <p:sp>
        <p:nvSpPr>
          <p:cNvPr id="12292" name="Rectangle 6"/>
          <p:cNvSpPr>
            <a:spLocks noGrp="1" noChangeArrowheads="1"/>
          </p:cNvSpPr>
          <p:nvPr>
            <p:ph type="body" sz="half" idx="2"/>
          </p:nvPr>
        </p:nvSpPr>
        <p:spPr/>
        <p:txBody>
          <a:bodyPr/>
          <a:lstStyle/>
          <a:p>
            <a:r>
              <a:rPr lang="en-US" dirty="0"/>
              <a:t>Min Z = C X</a:t>
            </a:r>
            <a:r>
              <a:rPr lang="en-US" sz="2400" dirty="0"/>
              <a:t>1</a:t>
            </a:r>
            <a:r>
              <a:rPr lang="en-US" dirty="0"/>
              <a:t>  + C X</a:t>
            </a:r>
            <a:r>
              <a:rPr lang="en-US" sz="2400" dirty="0"/>
              <a:t>2</a:t>
            </a:r>
            <a:endParaRPr lang="en-US" dirty="0"/>
          </a:p>
          <a:p>
            <a:pPr marL="0" indent="0">
              <a:buNone/>
            </a:pPr>
            <a:r>
              <a:rPr lang="en-US" dirty="0" err="1"/>
              <a:t>Kendala</a:t>
            </a:r>
            <a:endParaRPr lang="en-US" dirty="0"/>
          </a:p>
          <a:p>
            <a:pPr marL="0" indent="0">
              <a:buNone/>
            </a:pPr>
            <a:endParaRPr lang="en-US" dirty="0"/>
          </a:p>
          <a:p>
            <a:pPr marL="0" indent="0">
              <a:buNone/>
            </a:pPr>
            <a:r>
              <a:rPr lang="en-US" dirty="0"/>
              <a:t>a   X</a:t>
            </a:r>
            <a:r>
              <a:rPr lang="en-US" sz="2400" dirty="0"/>
              <a:t>1</a:t>
            </a:r>
            <a:r>
              <a:rPr lang="en-US" dirty="0"/>
              <a:t>  + a   X</a:t>
            </a:r>
            <a:r>
              <a:rPr lang="en-US" sz="2400" dirty="0"/>
              <a:t>2</a:t>
            </a:r>
            <a:r>
              <a:rPr lang="en-US" dirty="0"/>
              <a:t>   ≥ b</a:t>
            </a:r>
          </a:p>
          <a:p>
            <a:pPr marL="0" indent="0">
              <a:buNone/>
            </a:pPr>
            <a:r>
              <a:rPr lang="en-US" dirty="0"/>
              <a:t>a   X</a:t>
            </a:r>
            <a:r>
              <a:rPr lang="en-US" sz="2400" dirty="0"/>
              <a:t>1</a:t>
            </a:r>
            <a:r>
              <a:rPr lang="en-US" dirty="0"/>
              <a:t>  + a   X</a:t>
            </a:r>
            <a:r>
              <a:rPr lang="en-US" sz="2400" dirty="0"/>
              <a:t>2</a:t>
            </a:r>
            <a:r>
              <a:rPr lang="en-US" dirty="0"/>
              <a:t>   ≥ b</a:t>
            </a:r>
          </a:p>
          <a:p>
            <a:pPr marL="0" indent="0">
              <a:buNone/>
            </a:pPr>
            <a:r>
              <a:rPr lang="en-US" dirty="0"/>
              <a:t>a   X</a:t>
            </a:r>
            <a:r>
              <a:rPr lang="en-US" sz="2400" dirty="0"/>
              <a:t>1</a:t>
            </a:r>
            <a:r>
              <a:rPr lang="en-US" dirty="0"/>
              <a:t>  + a   X</a:t>
            </a:r>
            <a:r>
              <a:rPr lang="en-US" sz="2400" dirty="0"/>
              <a:t>2</a:t>
            </a:r>
            <a:r>
              <a:rPr lang="en-US" dirty="0"/>
              <a:t>   ≥ b</a:t>
            </a:r>
          </a:p>
          <a:p>
            <a:pPr marL="0" indent="0">
              <a:buNone/>
            </a:pPr>
            <a:r>
              <a:rPr lang="en-US"/>
              <a:t> X</a:t>
            </a:r>
            <a:r>
              <a:rPr lang="en-US" sz="2400"/>
              <a:t>1</a:t>
            </a:r>
            <a:r>
              <a:rPr lang="en-US"/>
              <a:t>    , X</a:t>
            </a:r>
            <a:r>
              <a:rPr lang="en-US" sz="2400"/>
              <a:t>2</a:t>
            </a:r>
            <a:r>
              <a:rPr lang="en-US"/>
              <a:t>    ≥ 0</a:t>
            </a:r>
          </a:p>
          <a:p>
            <a:pPr marL="0" indent="0" eaLnBrk="1" hangingPunct="1">
              <a:buNone/>
            </a:pPr>
            <a:endParaRPr lang="en-US" dirty="0"/>
          </a:p>
        </p:txBody>
      </p:sp>
    </p:spTree>
    <p:extLst>
      <p:ext uri="{BB962C8B-B14F-4D97-AF65-F5344CB8AC3E}">
        <p14:creationId xmlns:p14="http://schemas.microsoft.com/office/powerpoint/2010/main" val="2678229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t>METODE GRAFIK</a:t>
            </a:r>
          </a:p>
        </p:txBody>
      </p:sp>
      <p:sp>
        <p:nvSpPr>
          <p:cNvPr id="9219" name="Rectangle 3"/>
          <p:cNvSpPr>
            <a:spLocks noGrp="1" noChangeArrowheads="1"/>
          </p:cNvSpPr>
          <p:nvPr>
            <p:ph type="body" idx="1"/>
          </p:nvPr>
        </p:nvSpPr>
        <p:spPr/>
        <p:txBody>
          <a:bodyPr/>
          <a:lstStyle/>
          <a:p>
            <a:pPr eaLnBrk="1" hangingPunct="1">
              <a:lnSpc>
                <a:spcPct val="90000"/>
              </a:lnSpc>
            </a:pPr>
            <a:r>
              <a:rPr lang="en-US"/>
              <a:t>Rumuskan problema yang dihadapi ke dalam model program linier</a:t>
            </a:r>
          </a:p>
          <a:p>
            <a:pPr eaLnBrk="1" hangingPunct="1">
              <a:lnSpc>
                <a:spcPct val="90000"/>
              </a:lnSpc>
            </a:pPr>
            <a:r>
              <a:rPr lang="en-US"/>
              <a:t>Gambarkan semua kendala model ke dalam grafik yang sumbu horisontalnya X  dan sumbu vertikalnya X</a:t>
            </a:r>
          </a:p>
          <a:p>
            <a:pPr eaLnBrk="1" hangingPunct="1">
              <a:lnSpc>
                <a:spcPct val="90000"/>
              </a:lnSpc>
            </a:pPr>
            <a:r>
              <a:rPr lang="en-US"/>
              <a:t>Identifikasi daerah kelayakan yang memenuhi persyaratan semua kendala yang ada dalam model</a:t>
            </a:r>
          </a:p>
          <a:p>
            <a:pPr eaLnBrk="1" hangingPunct="1">
              <a:lnSpc>
                <a:spcPct val="90000"/>
              </a:lnSpc>
            </a:pPr>
            <a:r>
              <a:rPr lang="en-US"/>
              <a:t>Identifikasi penyelesaian optimal</a:t>
            </a:r>
          </a:p>
          <a:p>
            <a:pPr eaLnBrk="1" hangingPunct="1">
              <a:lnSpc>
                <a:spcPct val="90000"/>
              </a:lnSpc>
              <a:buFontTx/>
              <a:buNone/>
            </a:pPr>
            <a:endParaRPr lang="en-US"/>
          </a:p>
        </p:txBody>
      </p:sp>
    </p:spTree>
    <p:extLst>
      <p:ext uri="{BB962C8B-B14F-4D97-AF65-F5344CB8AC3E}">
        <p14:creationId xmlns:p14="http://schemas.microsoft.com/office/powerpoint/2010/main" val="1802927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74638"/>
            <a:ext cx="8229600" cy="346075"/>
          </a:xfrm>
        </p:spPr>
        <p:txBody>
          <a:bodyPr>
            <a:normAutofit fontScale="90000"/>
          </a:bodyPr>
          <a:lstStyle/>
          <a:p>
            <a:r>
              <a:rPr lang="en-US"/>
              <a:t>Contoh:</a:t>
            </a:r>
          </a:p>
        </p:txBody>
      </p:sp>
      <p:sp>
        <p:nvSpPr>
          <p:cNvPr id="6147" name="Content Placeholder 2"/>
          <p:cNvSpPr>
            <a:spLocks noGrp="1"/>
          </p:cNvSpPr>
          <p:nvPr>
            <p:ph idx="1"/>
          </p:nvPr>
        </p:nvSpPr>
        <p:spPr>
          <a:xfrm>
            <a:off x="457200" y="692150"/>
            <a:ext cx="8229600" cy="5976938"/>
          </a:xfrm>
        </p:spPr>
        <p:txBody>
          <a:bodyPr/>
          <a:lstStyle/>
          <a:p>
            <a:pPr marL="0" indent="0" algn="just">
              <a:buFont typeface="Arial" charset="0"/>
              <a:buNone/>
            </a:pPr>
            <a:r>
              <a:rPr lang="en-US" sz="2400"/>
              <a:t>Perusahaan barang tembikar Colonial memproduksi 2 produk setiap hari, yaitu mangkok dan cangkir. Perusahaan mempunyai 2 sumber daya yang terbatas jumlahnya untuk memproduksi produk-produk tersebut yaitu tanah liat dan tenaga kerja. Dengan keterbatasan sumberdaya, perusahaan ingin mengetahui berapa banyak mangkok dan cangkir yang akan di produksi tiap hari dalam rangka memaksimalkan laba.Kedua produk mempunyai kebutuhan sumber daya untuk produksi serta laba per item sebagai berikut:</a:t>
            </a:r>
          </a:p>
          <a:p>
            <a:pPr marL="0" indent="0" algn="just">
              <a:buFont typeface="Arial" charset="0"/>
              <a:buNone/>
            </a:pPr>
            <a:endParaRPr lang="en-US" sz="2400"/>
          </a:p>
          <a:p>
            <a:pPr marL="0" indent="0" algn="just">
              <a:buFont typeface="Arial" charset="0"/>
              <a:buNone/>
            </a:pPr>
            <a:endParaRPr lang="en-US" sz="2400"/>
          </a:p>
          <a:p>
            <a:pPr marL="0" indent="0" algn="just">
              <a:buFont typeface="Arial" charset="0"/>
              <a:buNone/>
            </a:pPr>
            <a:endParaRPr lang="en-US" sz="2400"/>
          </a:p>
          <a:p>
            <a:pPr marL="0" indent="0" algn="just">
              <a:buFont typeface="Arial" charset="0"/>
              <a:buNone/>
            </a:pPr>
            <a:endParaRPr lang="en-US" sz="2400"/>
          </a:p>
          <a:p>
            <a:pPr marL="0" indent="0" algn="just">
              <a:buFont typeface="Arial" charset="0"/>
              <a:buNone/>
            </a:pPr>
            <a:r>
              <a:rPr lang="en-US" sz="2400"/>
              <a:t>Tersedia 40 jam tenaga dan 120 pon tanah liat setiap hari untuk produksi.</a:t>
            </a:r>
          </a:p>
        </p:txBody>
      </p:sp>
      <p:graphicFrame>
        <p:nvGraphicFramePr>
          <p:cNvPr id="4" name="Table 3"/>
          <p:cNvGraphicFramePr>
            <a:graphicFrameLocks noGrp="1"/>
          </p:cNvGraphicFramePr>
          <p:nvPr/>
        </p:nvGraphicFramePr>
        <p:xfrm>
          <a:off x="684213" y="4365625"/>
          <a:ext cx="7920036" cy="1443038"/>
        </p:xfrm>
        <a:graphic>
          <a:graphicData uri="http://schemas.openxmlformats.org/drawingml/2006/table">
            <a:tbl>
              <a:tblPr firstRow="1" bandRow="1">
                <a:tableStyleId>{5C22544A-7EE6-4342-B048-85BDC9FD1C3A}</a:tableStyleId>
              </a:tblPr>
              <a:tblGrid>
                <a:gridCol w="1980009">
                  <a:extLst>
                    <a:ext uri="{9D8B030D-6E8A-4147-A177-3AD203B41FA5}">
                      <a16:colId xmlns:a16="http://schemas.microsoft.com/office/drawing/2014/main" val="20000"/>
                    </a:ext>
                  </a:extLst>
                </a:gridCol>
                <a:gridCol w="1980009">
                  <a:extLst>
                    <a:ext uri="{9D8B030D-6E8A-4147-A177-3AD203B41FA5}">
                      <a16:colId xmlns:a16="http://schemas.microsoft.com/office/drawing/2014/main" val="20001"/>
                    </a:ext>
                  </a:extLst>
                </a:gridCol>
                <a:gridCol w="1980009">
                  <a:extLst>
                    <a:ext uri="{9D8B030D-6E8A-4147-A177-3AD203B41FA5}">
                      <a16:colId xmlns:a16="http://schemas.microsoft.com/office/drawing/2014/main" val="20002"/>
                    </a:ext>
                  </a:extLst>
                </a:gridCol>
                <a:gridCol w="1980009">
                  <a:extLst>
                    <a:ext uri="{9D8B030D-6E8A-4147-A177-3AD203B41FA5}">
                      <a16:colId xmlns:a16="http://schemas.microsoft.com/office/drawing/2014/main" val="20003"/>
                    </a:ext>
                  </a:extLst>
                </a:gridCol>
              </a:tblGrid>
              <a:tr h="432069">
                <a:tc>
                  <a:txBody>
                    <a:bodyPr/>
                    <a:lstStyle/>
                    <a:p>
                      <a:pPr algn="ctr"/>
                      <a:r>
                        <a:rPr lang="en-US" sz="1800" dirty="0" err="1"/>
                        <a:t>Produk</a:t>
                      </a:r>
                      <a:endParaRPr lang="en-US" sz="1800" dirty="0"/>
                    </a:p>
                  </a:txBody>
                  <a:tcPr marL="91430" marR="91430" marT="45722" marB="45722"/>
                </a:tc>
                <a:tc>
                  <a:txBody>
                    <a:bodyPr/>
                    <a:lstStyle/>
                    <a:p>
                      <a:pPr algn="ctr"/>
                      <a:r>
                        <a:rPr lang="en-US" sz="1800" dirty="0" err="1"/>
                        <a:t>Tenaga</a:t>
                      </a:r>
                      <a:r>
                        <a:rPr lang="en-US" sz="1800" dirty="0"/>
                        <a:t> </a:t>
                      </a:r>
                      <a:r>
                        <a:rPr lang="en-US" sz="1800" dirty="0" err="1"/>
                        <a:t>kerja</a:t>
                      </a:r>
                      <a:endParaRPr lang="en-US" sz="1800" dirty="0"/>
                    </a:p>
                  </a:txBody>
                  <a:tcPr marL="91430" marR="91430" marT="45722" marB="45722"/>
                </a:tc>
                <a:tc>
                  <a:txBody>
                    <a:bodyPr/>
                    <a:lstStyle/>
                    <a:p>
                      <a:pPr algn="ctr"/>
                      <a:r>
                        <a:rPr lang="en-US" sz="1800" dirty="0"/>
                        <a:t>Tanah</a:t>
                      </a:r>
                      <a:r>
                        <a:rPr lang="en-US" sz="1800" baseline="0" dirty="0"/>
                        <a:t> </a:t>
                      </a:r>
                      <a:r>
                        <a:rPr lang="en-US" sz="1800" baseline="0" dirty="0" err="1"/>
                        <a:t>liat</a:t>
                      </a:r>
                      <a:endParaRPr lang="en-US" sz="1800" dirty="0"/>
                    </a:p>
                  </a:txBody>
                  <a:tcPr marL="91430" marR="91430" marT="45722" marB="45722"/>
                </a:tc>
                <a:tc>
                  <a:txBody>
                    <a:bodyPr/>
                    <a:lstStyle/>
                    <a:p>
                      <a:pPr algn="ctr"/>
                      <a:r>
                        <a:rPr lang="en-US" sz="1800" dirty="0" err="1"/>
                        <a:t>Laba</a:t>
                      </a:r>
                      <a:endParaRPr lang="en-US" sz="1800" dirty="0"/>
                    </a:p>
                  </a:txBody>
                  <a:tcPr marL="91430" marR="91430" marT="45722" marB="45722"/>
                </a:tc>
                <a:extLst>
                  <a:ext uri="{0D108BD9-81ED-4DB2-BD59-A6C34878D82A}">
                    <a16:rowId xmlns:a16="http://schemas.microsoft.com/office/drawing/2014/main" val="10000"/>
                  </a:ext>
                </a:extLst>
              </a:tr>
              <a:tr h="370858">
                <a:tc>
                  <a:txBody>
                    <a:bodyPr/>
                    <a:lstStyle/>
                    <a:p>
                      <a:pPr algn="ctr"/>
                      <a:endParaRPr lang="en-US" sz="1800" dirty="0"/>
                    </a:p>
                  </a:txBody>
                  <a:tcPr marL="91430" marR="91430" marT="45722" marB="45722"/>
                </a:tc>
                <a:tc>
                  <a:txBody>
                    <a:bodyPr/>
                    <a:lstStyle/>
                    <a:p>
                      <a:pPr algn="ctr"/>
                      <a:r>
                        <a:rPr lang="en-US" sz="1800" dirty="0"/>
                        <a:t>(Jam/unit)</a:t>
                      </a:r>
                    </a:p>
                  </a:txBody>
                  <a:tcPr marL="91430" marR="91430" marT="45722" marB="45722"/>
                </a:tc>
                <a:tc>
                  <a:txBody>
                    <a:bodyPr/>
                    <a:lstStyle/>
                    <a:p>
                      <a:pPr algn="ctr"/>
                      <a:r>
                        <a:rPr lang="en-US" sz="1800" dirty="0"/>
                        <a:t>(</a:t>
                      </a:r>
                      <a:r>
                        <a:rPr lang="en-US" sz="1800" dirty="0" err="1"/>
                        <a:t>pon</a:t>
                      </a:r>
                      <a:r>
                        <a:rPr lang="en-US" sz="1800" dirty="0"/>
                        <a:t>/unit)</a:t>
                      </a:r>
                    </a:p>
                  </a:txBody>
                  <a:tcPr marL="91430" marR="91430" marT="45722" marB="45722"/>
                </a:tc>
                <a:tc>
                  <a:txBody>
                    <a:bodyPr/>
                    <a:lstStyle/>
                    <a:p>
                      <a:pPr algn="ctr"/>
                      <a:r>
                        <a:rPr lang="en-US" sz="1800" dirty="0"/>
                        <a:t>(</a:t>
                      </a:r>
                      <a:r>
                        <a:rPr lang="en-US" sz="1800" baseline="0" dirty="0"/>
                        <a:t> $/unit)</a:t>
                      </a:r>
                      <a:endParaRPr lang="en-US" sz="1800" dirty="0"/>
                    </a:p>
                  </a:txBody>
                  <a:tcPr marL="91430" marR="91430" marT="45722" marB="45722"/>
                </a:tc>
                <a:extLst>
                  <a:ext uri="{0D108BD9-81ED-4DB2-BD59-A6C34878D82A}">
                    <a16:rowId xmlns:a16="http://schemas.microsoft.com/office/drawing/2014/main" val="10001"/>
                  </a:ext>
                </a:extLst>
              </a:tr>
              <a:tr h="640111">
                <a:tc>
                  <a:txBody>
                    <a:bodyPr/>
                    <a:lstStyle/>
                    <a:p>
                      <a:pPr algn="ctr"/>
                      <a:r>
                        <a:rPr lang="en-US" sz="1800" dirty="0" err="1"/>
                        <a:t>Mangkok</a:t>
                      </a:r>
                      <a:endParaRPr lang="en-US" sz="1800" dirty="0"/>
                    </a:p>
                    <a:p>
                      <a:pPr algn="ctr"/>
                      <a:r>
                        <a:rPr lang="en-US" sz="1800" dirty="0" err="1"/>
                        <a:t>Cangkir</a:t>
                      </a:r>
                      <a:endParaRPr lang="en-US" sz="1800" dirty="0"/>
                    </a:p>
                  </a:txBody>
                  <a:tcPr marL="91430" marR="91430" marT="45722" marB="45722"/>
                </a:tc>
                <a:tc>
                  <a:txBody>
                    <a:bodyPr/>
                    <a:lstStyle/>
                    <a:p>
                      <a:pPr algn="ctr"/>
                      <a:r>
                        <a:rPr lang="en-US" sz="1800" dirty="0"/>
                        <a:t>1</a:t>
                      </a:r>
                    </a:p>
                    <a:p>
                      <a:pPr algn="ctr"/>
                      <a:r>
                        <a:rPr lang="en-US" sz="1800" dirty="0"/>
                        <a:t>2</a:t>
                      </a:r>
                    </a:p>
                  </a:txBody>
                  <a:tcPr marL="91430" marR="91430" marT="45722" marB="45722"/>
                </a:tc>
                <a:tc>
                  <a:txBody>
                    <a:bodyPr/>
                    <a:lstStyle/>
                    <a:p>
                      <a:pPr algn="ctr"/>
                      <a:r>
                        <a:rPr lang="en-US" sz="1800" dirty="0"/>
                        <a:t>4</a:t>
                      </a:r>
                    </a:p>
                    <a:p>
                      <a:pPr algn="ctr"/>
                      <a:r>
                        <a:rPr lang="en-US" sz="1800" dirty="0"/>
                        <a:t>3</a:t>
                      </a:r>
                    </a:p>
                  </a:txBody>
                  <a:tcPr marL="91430" marR="91430" marT="45722" marB="45722"/>
                </a:tc>
                <a:tc>
                  <a:txBody>
                    <a:bodyPr/>
                    <a:lstStyle/>
                    <a:p>
                      <a:pPr algn="ctr"/>
                      <a:r>
                        <a:rPr lang="en-US" sz="1800" dirty="0"/>
                        <a:t>4</a:t>
                      </a:r>
                    </a:p>
                    <a:p>
                      <a:pPr algn="ctr"/>
                      <a:r>
                        <a:rPr lang="en-US" sz="1800" dirty="0"/>
                        <a:t>5</a:t>
                      </a:r>
                    </a:p>
                  </a:txBody>
                  <a:tcPr marL="91430" marR="91430" marT="45722" marB="45722"/>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7813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t>Analisa sensitifitas grafik</a:t>
            </a:r>
          </a:p>
        </p:txBody>
      </p:sp>
      <p:sp>
        <p:nvSpPr>
          <p:cNvPr id="10243" name="Rectangle 3"/>
          <p:cNvSpPr>
            <a:spLocks noGrp="1" noChangeArrowheads="1"/>
          </p:cNvSpPr>
          <p:nvPr>
            <p:ph type="body" idx="1"/>
          </p:nvPr>
        </p:nvSpPr>
        <p:spPr/>
        <p:txBody>
          <a:bodyPr/>
          <a:lstStyle/>
          <a:p>
            <a:pPr eaLnBrk="1" hangingPunct="1"/>
            <a:r>
              <a:rPr lang="en-US" sz="2800"/>
              <a:t>Analisa sensitifitas adalah sampai seberapa jauh perubahan dibenarkan tanpa mempengaruhi solusi optimum/ tanpa menghitung solusi optimum baru dari awal</a:t>
            </a:r>
          </a:p>
          <a:p>
            <a:pPr eaLnBrk="1" hangingPunct="1"/>
            <a:r>
              <a:rPr lang="en-US" sz="2800"/>
              <a:t>Tujuan : Untuk mengevaluasi kepekaan penyelesaian optimal dengan adanya perubahan-perubahan parameter model ; perubahan fungsi tujuan, perubahan koefisien dalam kendala, perubahan sumber daya tersedia (nilai sisi kanan kendala)</a:t>
            </a:r>
          </a:p>
        </p:txBody>
      </p:sp>
    </p:spTree>
    <p:extLst>
      <p:ext uri="{BB962C8B-B14F-4D97-AF65-F5344CB8AC3E}">
        <p14:creationId xmlns:p14="http://schemas.microsoft.com/office/powerpoint/2010/main" val="20175641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914</TotalTime>
  <Words>289</Words>
  <Application>Microsoft Macintosh PowerPoint</Application>
  <PresentationFormat>On-screen Show (4:3)</PresentationFormat>
  <Paragraphs>45</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Model Matematik</vt:lpstr>
      <vt:lpstr>METODE GRAFIK</vt:lpstr>
      <vt:lpstr>Contoh:</vt:lpstr>
      <vt:lpstr>Analisa sensitifitas grafik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 Matematik</dc:title>
  <dc:creator>Nafisah</dc:creator>
  <cp:lastModifiedBy>Microsoft Office User</cp:lastModifiedBy>
  <cp:revision>1</cp:revision>
  <dcterms:created xsi:type="dcterms:W3CDTF">2016-03-07T04:25:56Z</dcterms:created>
  <dcterms:modified xsi:type="dcterms:W3CDTF">2026-09-30T09:20:07Z</dcterms:modified>
</cp:coreProperties>
</file>